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9" r:id="rId3"/>
    <p:sldId id="305" r:id="rId4"/>
    <p:sldId id="357" r:id="rId5"/>
    <p:sldId id="344" r:id="rId6"/>
    <p:sldId id="356" r:id="rId7"/>
    <p:sldId id="361" r:id="rId8"/>
    <p:sldId id="358" r:id="rId9"/>
    <p:sldId id="360" r:id="rId10"/>
    <p:sldId id="362" r:id="rId11"/>
    <p:sldId id="330" r:id="rId12"/>
    <p:sldId id="363" r:id="rId13"/>
    <p:sldId id="368" r:id="rId14"/>
    <p:sldId id="365" r:id="rId15"/>
    <p:sldId id="369" r:id="rId16"/>
    <p:sldId id="364" r:id="rId17"/>
    <p:sldId id="374" r:id="rId18"/>
    <p:sldId id="371" r:id="rId19"/>
    <p:sldId id="372" r:id="rId20"/>
    <p:sldId id="373" r:id="rId21"/>
    <p:sldId id="367" r:id="rId22"/>
    <p:sldId id="370" r:id="rId23"/>
    <p:sldId id="343" r:id="rId24"/>
  </p:sldIdLst>
  <p:sldSz cx="9601200" cy="7315200"/>
  <p:notesSz cx="6950075" cy="9236075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4ABB61-24B5-4253-9A9F-F522B4EAE454}">
          <p14:sldIdLst>
            <p14:sldId id="259"/>
            <p14:sldId id="305"/>
            <p14:sldId id="357"/>
            <p14:sldId id="344"/>
            <p14:sldId id="356"/>
          </p14:sldIdLst>
        </p14:section>
        <p14:section name="Untitled Section" id="{5080A571-E554-4591-946F-D70983C48B65}">
          <p14:sldIdLst>
            <p14:sldId id="361"/>
            <p14:sldId id="358"/>
            <p14:sldId id="360"/>
            <p14:sldId id="362"/>
            <p14:sldId id="330"/>
            <p14:sldId id="363"/>
            <p14:sldId id="368"/>
            <p14:sldId id="365"/>
            <p14:sldId id="369"/>
            <p14:sldId id="364"/>
            <p14:sldId id="374"/>
            <p14:sldId id="371"/>
            <p14:sldId id="372"/>
            <p14:sldId id="373"/>
            <p14:sldId id="367"/>
            <p14:sldId id="370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orient="horz" pos="4512">
          <p15:clr>
            <a:srgbClr val="A4A3A4"/>
          </p15:clr>
        </p15:guide>
        <p15:guide id="3" orient="horz" pos="1297">
          <p15:clr>
            <a:srgbClr val="A4A3A4"/>
          </p15:clr>
        </p15:guide>
        <p15:guide id="4" orient="horz" pos="4116">
          <p15:clr>
            <a:srgbClr val="A4A3A4"/>
          </p15:clr>
        </p15:guide>
        <p15:guide id="5" orient="horz" pos="3828">
          <p15:clr>
            <a:srgbClr val="A4A3A4"/>
          </p15:clr>
        </p15:guide>
        <p15:guide id="6" orient="horz" pos="1081">
          <p15:clr>
            <a:srgbClr val="A4A3A4"/>
          </p15:clr>
        </p15:guide>
        <p15:guide id="7" pos="1403">
          <p15:clr>
            <a:srgbClr val="A4A3A4"/>
          </p15:clr>
        </p15:guide>
        <p15:guide id="8" pos="85">
          <p15:clr>
            <a:srgbClr val="A4A3A4"/>
          </p15:clr>
        </p15:guide>
        <p15:guide id="9" pos="5963">
          <p15:clr>
            <a:srgbClr val="A4A3A4"/>
          </p15:clr>
        </p15:guide>
        <p15:guide id="10" pos="312">
          <p15:clr>
            <a:srgbClr val="A4A3A4"/>
          </p15:clr>
        </p15:guide>
        <p15:guide id="11" pos="5739">
          <p15:clr>
            <a:srgbClr val="A4A3A4"/>
          </p15:clr>
        </p15:guide>
        <p15:guide id="12" pos="30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86" y="62"/>
      </p:cViewPr>
      <p:guideLst>
        <p:guide orient="horz" pos="96"/>
        <p:guide orient="horz" pos="4512"/>
        <p:guide orient="horz" pos="1297"/>
        <p:guide orient="horz" pos="4116"/>
        <p:guide orient="horz" pos="3828"/>
        <p:guide orient="horz" pos="1081"/>
        <p:guide pos="1403"/>
        <p:guide pos="85"/>
        <p:guide pos="5963"/>
        <p:guide pos="312"/>
        <p:guide pos="5739"/>
        <p:guide pos="3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042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4BBAFC-7575-438B-B366-4565F343B62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0A60B89-764A-42DC-8816-1F7E070F1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AC3F7-52E0-4180-B99C-D65269D73DE6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2150"/>
            <a:ext cx="45466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D1CD-204A-48ED-AA1B-5C45207C4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3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3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61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10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9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45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6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0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6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2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9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0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5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1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9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1CD-204A-48ED-AA1B-5C45207C40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cid:image001.png@01D06174.F5252FE0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809875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3076575" y="1190624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334000" y="1190624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7591425" y="1190624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1" y="5888185"/>
            <a:ext cx="1781812" cy="979340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924174" y="2954972"/>
            <a:ext cx="6524625" cy="1452880"/>
          </a:xfrm>
        </p:spPr>
        <p:txBody>
          <a:bodyPr anchor="ctr" anchorCtr="0"/>
          <a:lstStyle>
            <a:lvl1pPr algn="l">
              <a:defRPr sz="4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50031" y="3309444"/>
            <a:ext cx="2309813" cy="743937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76575" y="4829175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334000" y="4829175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591425" y="4829175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cid:image001.png@01D06174.F5252FE0"/>
          <p:cNvPicPr/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5" y="538194"/>
            <a:ext cx="1119323" cy="93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93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175" y="4281594"/>
            <a:ext cx="5995274" cy="1452880"/>
          </a:xfrm>
        </p:spPr>
        <p:txBody>
          <a:bodyPr anchor="t"/>
          <a:lstStyle>
            <a:lvl1pPr algn="l">
              <a:defRPr sz="4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4175" y="2681395"/>
            <a:ext cx="5995274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accent4"/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77050"/>
            <a:ext cx="9601200" cy="76200"/>
          </a:xfrm>
          <a:prstGeom prst="rect">
            <a:avLst/>
          </a:prstGeom>
          <a:solidFill>
            <a:srgbClr val="6D9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943724"/>
            <a:ext cx="9601200" cy="371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809875" cy="687704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1" y="5888185"/>
            <a:ext cx="1781812" cy="979340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585787" y="389805"/>
            <a:ext cx="1638300" cy="736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Placeholder</a:t>
            </a:r>
            <a:r>
              <a:rPr lang="en-US" sz="1400" b="1" baseline="0" dirty="0"/>
              <a:t> Logo!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7282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g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2372" y="1601788"/>
            <a:ext cx="5644662" cy="590048"/>
          </a:xfrm>
        </p:spPr>
        <p:txBody>
          <a:bodyPr wrap="square">
            <a:spAutoFit/>
          </a:bodyPr>
          <a:lstStyle>
            <a:lvl1pPr marL="0" indent="0">
              <a:buNone/>
              <a:defRPr sz="3200" b="1" i="1"/>
            </a:lvl1pPr>
            <a:lvl2pPr marL="483306" indent="0">
              <a:buNone/>
              <a:defRPr b="1"/>
            </a:lvl2pPr>
            <a:lvl3pPr marL="966612" indent="0">
              <a:buNone/>
              <a:defRPr b="1"/>
            </a:lvl3pPr>
            <a:lvl4pPr marL="1449918" indent="0">
              <a:buNone/>
              <a:defRPr b="1"/>
            </a:lvl4pPr>
            <a:lvl5pPr marL="1933225" indent="0">
              <a:buNone/>
              <a:defRPr b="1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53304" y="2896826"/>
            <a:ext cx="5644659" cy="590048"/>
          </a:xfrm>
        </p:spPr>
        <p:txBody>
          <a:bodyPr wrap="square">
            <a:spAutoFit/>
          </a:bodyPr>
          <a:lstStyle>
            <a:lvl1pPr marL="0" indent="0" algn="r">
              <a:buNone/>
              <a:defRPr sz="3200" b="1" i="1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477477" y="4191864"/>
            <a:ext cx="5644662" cy="590048"/>
          </a:xfrm>
        </p:spPr>
        <p:txBody>
          <a:bodyPr wrap="square">
            <a:spAutoFit/>
          </a:bodyPr>
          <a:lstStyle>
            <a:lvl1pPr marL="0" indent="0">
              <a:buNone/>
              <a:defRPr sz="3200" b="1" i="1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53304" y="5486902"/>
            <a:ext cx="5644659" cy="590048"/>
          </a:xfrm>
        </p:spPr>
        <p:txBody>
          <a:bodyPr wrap="square">
            <a:spAutoFit/>
          </a:bodyPr>
          <a:lstStyle>
            <a:lvl1pPr marL="0" indent="0" algn="r">
              <a:buNone/>
              <a:defRPr sz="3200" b="1" i="1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8566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01788"/>
            <a:ext cx="8630603" cy="489572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45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1788"/>
            <a:ext cx="4240530" cy="488473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1788"/>
            <a:ext cx="4240530" cy="488473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5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1788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298700"/>
            <a:ext cx="4242197" cy="423545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01788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298700"/>
            <a:ext cx="4243864" cy="423545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48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01789"/>
            <a:ext cx="8630603" cy="4475162"/>
          </a:xfrm>
        </p:spPr>
        <p:txBody>
          <a:bodyPr lIns="45720" rIns="45720" anchor="ctr" anchorCtr="0">
            <a:normAutofit/>
          </a:bodyPr>
          <a:lstStyle>
            <a:lvl1pPr marL="0" indent="0" algn="ctr">
              <a:buNone/>
              <a:defRPr sz="2800"/>
            </a:lvl1pPr>
            <a:lvl2pPr marL="483306" indent="0" algn="ctr">
              <a:buNone/>
              <a:defRPr/>
            </a:lvl2pPr>
            <a:lvl3pPr marL="966612" indent="0" algn="ctr">
              <a:buNone/>
              <a:defRPr/>
            </a:lvl3pPr>
            <a:lvl4pPr marL="1449918" indent="0" algn="ctr">
              <a:buNone/>
              <a:defRPr/>
            </a:lvl4pPr>
            <a:lvl5pPr marL="1933225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025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25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175" y="4281594"/>
            <a:ext cx="5995274" cy="1452880"/>
          </a:xfrm>
        </p:spPr>
        <p:txBody>
          <a:bodyPr anchor="t"/>
          <a:lstStyle>
            <a:lvl1pPr algn="l">
              <a:defRPr sz="4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4175" y="2681395"/>
            <a:ext cx="5995274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accent4"/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77050"/>
            <a:ext cx="9601200" cy="76200"/>
          </a:xfrm>
          <a:prstGeom prst="rect">
            <a:avLst/>
          </a:prstGeom>
          <a:solidFill>
            <a:srgbClr val="6D9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943724"/>
            <a:ext cx="9601200" cy="371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809875" cy="687704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1" y="5888185"/>
            <a:ext cx="1781812" cy="9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g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2372" y="1601788"/>
            <a:ext cx="5644662" cy="590048"/>
          </a:xfrm>
        </p:spPr>
        <p:txBody>
          <a:bodyPr wrap="square">
            <a:spAutoFit/>
          </a:bodyPr>
          <a:lstStyle>
            <a:lvl1pPr marL="0" indent="0">
              <a:buNone/>
              <a:defRPr sz="3200" b="1" i="1"/>
            </a:lvl1pPr>
            <a:lvl2pPr marL="483306" indent="0">
              <a:buNone/>
              <a:defRPr b="1"/>
            </a:lvl2pPr>
            <a:lvl3pPr marL="966612" indent="0">
              <a:buNone/>
              <a:defRPr b="1"/>
            </a:lvl3pPr>
            <a:lvl4pPr marL="1449918" indent="0">
              <a:buNone/>
              <a:defRPr b="1"/>
            </a:lvl4pPr>
            <a:lvl5pPr marL="1933225" indent="0">
              <a:buNone/>
              <a:defRPr b="1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53304" y="2896826"/>
            <a:ext cx="5644659" cy="590048"/>
          </a:xfrm>
        </p:spPr>
        <p:txBody>
          <a:bodyPr wrap="square">
            <a:spAutoFit/>
          </a:bodyPr>
          <a:lstStyle>
            <a:lvl1pPr marL="0" indent="0" algn="r">
              <a:buNone/>
              <a:defRPr sz="3200" b="1" i="1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477477" y="4191864"/>
            <a:ext cx="5644662" cy="590048"/>
          </a:xfrm>
        </p:spPr>
        <p:txBody>
          <a:bodyPr wrap="square">
            <a:spAutoFit/>
          </a:bodyPr>
          <a:lstStyle>
            <a:lvl1pPr marL="0" indent="0">
              <a:buNone/>
              <a:defRPr sz="3200" b="1" i="1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53304" y="5486902"/>
            <a:ext cx="5644659" cy="590048"/>
          </a:xfrm>
        </p:spPr>
        <p:txBody>
          <a:bodyPr wrap="square">
            <a:spAutoFit/>
          </a:bodyPr>
          <a:lstStyle>
            <a:lvl1pPr marL="0" indent="0" algn="r">
              <a:buNone/>
              <a:defRPr sz="3200" b="1" i="1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28873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1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1788"/>
            <a:ext cx="4240530" cy="488473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1788"/>
            <a:ext cx="4240530" cy="488473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76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1788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298700"/>
            <a:ext cx="4242197" cy="423545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01788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298700"/>
            <a:ext cx="4243864" cy="423545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39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01789"/>
            <a:ext cx="8630603" cy="4475162"/>
          </a:xfrm>
        </p:spPr>
        <p:txBody>
          <a:bodyPr lIns="45720" rIns="45720" anchor="ctr" anchorCtr="0">
            <a:normAutofit/>
          </a:bodyPr>
          <a:lstStyle>
            <a:lvl1pPr marL="0" indent="0" algn="ctr">
              <a:buNone/>
              <a:defRPr sz="2800"/>
            </a:lvl1pPr>
            <a:lvl2pPr marL="483306" indent="0" algn="ctr">
              <a:buNone/>
              <a:defRPr/>
            </a:lvl2pPr>
            <a:lvl3pPr marL="966612" indent="0" algn="ctr">
              <a:buNone/>
              <a:defRPr/>
            </a:lvl3pPr>
            <a:lvl4pPr marL="1449918" indent="0" algn="ctr">
              <a:buNone/>
              <a:defRPr/>
            </a:lvl4pPr>
            <a:lvl5pPr marL="1933225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18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809875" cy="73152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3076575" y="1190624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334000" y="1190624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7591425" y="1190624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pic>
        <p:nvPicPr>
          <p:cNvPr id="2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1" y="5888185"/>
            <a:ext cx="1781812" cy="979340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585787" y="389805"/>
            <a:ext cx="1638300" cy="736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Placeholder</a:t>
            </a:r>
            <a:r>
              <a:rPr lang="en-US" sz="1400" b="1" baseline="0" dirty="0"/>
              <a:t> Logo!</a:t>
            </a:r>
            <a:endParaRPr lang="en-US" sz="1400" b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924174" y="2954972"/>
            <a:ext cx="6524625" cy="1452880"/>
          </a:xfrm>
        </p:spPr>
        <p:txBody>
          <a:bodyPr anchor="ctr" anchorCtr="0"/>
          <a:lstStyle>
            <a:lvl1pPr algn="l">
              <a:defRPr sz="4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50031" y="3309444"/>
            <a:ext cx="2309813" cy="743937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76575" y="4829175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334000" y="4829175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591425" y="4829175"/>
            <a:ext cx="1819276" cy="13430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4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cid:image001.png@01D06174.F5252FE0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877050"/>
            <a:ext cx="9601200" cy="76200"/>
          </a:xfrm>
          <a:prstGeom prst="rect">
            <a:avLst/>
          </a:prstGeom>
          <a:solidFill>
            <a:srgbClr val="6D9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938" y="38100"/>
            <a:ext cx="9313862" cy="1247775"/>
          </a:xfrm>
          <a:prstGeom prst="rect">
            <a:avLst/>
          </a:prstGeom>
        </p:spPr>
        <p:txBody>
          <a:bodyPr vert="horz" lIns="96661" tIns="48331" rIns="96661" bIns="48331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1788"/>
            <a:ext cx="8630603" cy="489572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425575"/>
            <a:ext cx="9601200" cy="76200"/>
          </a:xfrm>
          <a:prstGeom prst="rect">
            <a:avLst/>
          </a:prstGeom>
          <a:solidFill>
            <a:srgbClr val="6D9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943724"/>
            <a:ext cx="9601200" cy="371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185"/>
            <a:ext cx="1781812" cy="979340"/>
          </a:xfrm>
          <a:prstGeom prst="rect">
            <a:avLst/>
          </a:prstGeom>
        </p:spPr>
      </p:pic>
      <p:pic>
        <p:nvPicPr>
          <p:cNvPr id="11" name="Picture 10" descr="cid:image001.png@01D06174.F5252FE0"/>
          <p:cNvPicPr/>
          <p:nvPr userDrawn="1"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79" y="5887434"/>
            <a:ext cx="1119323" cy="93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6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0" r:id="rId4"/>
    <p:sldLayoutId id="2147483652" r:id="rId5"/>
    <p:sldLayoutId id="2147483653" r:id="rId6"/>
    <p:sldLayoutId id="2147483658" r:id="rId7"/>
    <p:sldLayoutId id="2147483654" r:id="rId8"/>
  </p:sldLayoutIdLst>
  <p:txStyles>
    <p:titleStyle>
      <a:lvl1pPr algn="ctr" defTabSz="96661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b="1" kern="1200">
          <a:solidFill>
            <a:schemeClr val="tx1"/>
          </a:solidFill>
          <a:latin typeface="+mj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877050"/>
            <a:ext cx="9601200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938" y="38100"/>
            <a:ext cx="9313862" cy="1247775"/>
          </a:xfrm>
          <a:prstGeom prst="rect">
            <a:avLst/>
          </a:prstGeom>
        </p:spPr>
        <p:txBody>
          <a:bodyPr vert="horz" lIns="96661" tIns="48331" rIns="96661" bIns="48331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1788"/>
            <a:ext cx="8630603" cy="489572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25575"/>
            <a:ext cx="9601200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943724"/>
            <a:ext cx="9601200" cy="371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185"/>
            <a:ext cx="1781812" cy="9793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827963" y="6009555"/>
            <a:ext cx="1638300" cy="736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Placeholder</a:t>
            </a:r>
            <a:r>
              <a:rPr lang="en-US" sz="1400" b="1" baseline="0" dirty="0"/>
              <a:t> Logo!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665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6661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b="31154"/>
          <a:stretch/>
        </p:blipFill>
        <p:spPr>
          <a:prstGeom prst="round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56722"/>
            <a:ext cx="1819276" cy="1210829"/>
          </a:xfrm>
          <a:prstGeom prst="round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13523" r="2525" b="5090"/>
          <a:stretch/>
        </p:blipFill>
        <p:spPr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Partnership </a:t>
            </a:r>
            <a:br>
              <a:rPr lang="en-US" dirty="0"/>
            </a:br>
            <a:r>
              <a:rPr lang="en-US" dirty="0"/>
              <a:t>SAFETY</a:t>
            </a:r>
            <a:br>
              <a:rPr lang="en-US" dirty="0"/>
            </a:br>
            <a:r>
              <a:rPr lang="en-US" dirty="0"/>
              <a:t>INNOVATION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031" y="1693620"/>
            <a:ext cx="2309813" cy="3975591"/>
          </a:xfrm>
        </p:spPr>
        <p:txBody>
          <a:bodyPr/>
          <a:lstStyle/>
          <a:p>
            <a:r>
              <a:rPr lang="en-US" sz="2800" dirty="0"/>
              <a:t>Community Transportation Coordinator for Alachua, Hardee Highlands Okeechobee and DeSoto Counties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4922"/>
          <a:stretch>
            <a:fillRect/>
          </a:stretch>
        </p:blipFill>
        <p:spPr>
          <a:prstGeom prst="round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91555"/>
            <a:ext cx="1819276" cy="1218265"/>
          </a:xfrm>
          <a:prstGeom prst="round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FDOT </a:t>
            </a:r>
            <a:r>
              <a:rPr lang="en-US" b="0" dirty="0">
                <a:latin typeface="Calibri" panose="020F0502020204030204" pitchFamily="34" charset="0"/>
              </a:rPr>
              <a:t>Bus Transit System Safety, Security and Maintenance Review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Partnership with CFRPC 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Grant Vehicles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5310 and 5311 Operating Grants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FDOT / CUTR/ FSU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Trapeze TEAM Maintenance Tracking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Staff monitoring 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Strict compliance with 14-90</a:t>
            </a:r>
          </a:p>
        </p:txBody>
      </p:sp>
    </p:spTree>
    <p:extLst>
      <p:ext uri="{BB962C8B-B14F-4D97-AF65-F5344CB8AC3E}">
        <p14:creationId xmlns:p14="http://schemas.microsoft.com/office/powerpoint/2010/main" val="17445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-9095"/>
            <a:ext cx="9313862" cy="12477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Operating Statistics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Hardee Highlands Okeechobee Counties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966612" lvl="2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5B9C9A-1D39-41CA-9A56-5F9894BF2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57971"/>
              </p:ext>
            </p:extLst>
          </p:nvPr>
        </p:nvGraphicFramePr>
        <p:xfrm>
          <a:off x="1716712" y="1545631"/>
          <a:ext cx="6489291" cy="520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9291">
                  <a:extLst>
                    <a:ext uri="{9D8B030D-6E8A-4147-A177-3AD203B41FA5}">
                      <a16:colId xmlns:a16="http://schemas.microsoft.com/office/drawing/2014/main" val="1249057565"/>
                    </a:ext>
                  </a:extLst>
                </a:gridCol>
              </a:tblGrid>
              <a:tr h="506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Service Population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Hardee, 27,502; Highlands 99,491; Okeechobee 39,469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TD Population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Hardee 10,786; Highlands 63,722; Okeechobee 23,464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198443646"/>
                  </a:ext>
                </a:extLst>
              </a:tr>
              <a:tr h="82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is Service Provided (taxi, bus, </a:t>
                      </a:r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Paratransit Door to Door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585888383"/>
                  </a:ext>
                </a:extLst>
              </a:tr>
              <a:tr h="663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Often is Service Provided (Frequency)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 – Saturday 4:00 am – 8:00 pm</a:t>
                      </a:r>
                      <a:endParaRPr lang="en-US" sz="16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1582478283"/>
                  </a:ext>
                </a:extLst>
              </a:tr>
              <a:tr h="793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Distance covered (one mile, five miles, </a:t>
                      </a:r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Trip Length – 11.61 miles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4063814130"/>
                  </a:ext>
                </a:extLst>
              </a:tr>
              <a:tr h="82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is Service Accessed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Reservations through toll free number – Application qualification process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3945462259"/>
                  </a:ext>
                </a:extLst>
              </a:tr>
              <a:tr h="964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are the Service Costs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 $38.11; Wheelchair $65.33; Stretcher $136.10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Copayments $1.00 in county, $3.00 out of county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358457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6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-9095"/>
            <a:ext cx="9313862" cy="1247775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Hardee Highlands Okeechobee Counties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966612" lvl="2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F6341F-28EE-40CF-81BD-4645FBE0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85467"/>
              </p:ext>
            </p:extLst>
          </p:nvPr>
        </p:nvGraphicFramePr>
        <p:xfrm>
          <a:off x="1758009" y="1601788"/>
          <a:ext cx="6424396" cy="4775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4396">
                  <a:extLst>
                    <a:ext uri="{9D8B030D-6E8A-4147-A177-3AD203B41FA5}">
                      <a16:colId xmlns:a16="http://schemas.microsoft.com/office/drawing/2014/main" val="180294859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Problems/Challenges with Providing or Accessing Services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Contracted with Medicaid HMO broker, will schedule an entire family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but only pay for one passenger 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1042398394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Barriers Serving Individuals with Intellectual or Developmental Disabilities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Unable to get assistance from APD with securing a Medicaid Waiver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so we can bill for services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611833322"/>
                  </a:ext>
                </a:extLst>
              </a:tr>
              <a:tr h="1126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Solutions to Barriers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APD to assist in allowing us to bill for services – several passengers 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being billed to TD (supplanting funds)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2179201802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Successes (What Worked and Why)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Significant improvements in quality of service and customer service.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Great relationships with agencies 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3914909033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Notes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 of our contracted providers are contracted with Medicaid HMO brokers,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which fragments the coordinated system 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38859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-9095"/>
            <a:ext cx="9313862" cy="12477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Operating Statistics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Desoto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966612" lvl="2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5B9C9A-1D39-41CA-9A56-5F9894BF2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02991"/>
              </p:ext>
            </p:extLst>
          </p:nvPr>
        </p:nvGraphicFramePr>
        <p:xfrm>
          <a:off x="1775706" y="1601788"/>
          <a:ext cx="6412599" cy="5171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2599">
                  <a:extLst>
                    <a:ext uri="{9D8B030D-6E8A-4147-A177-3AD203B41FA5}">
                      <a16:colId xmlns:a16="http://schemas.microsoft.com/office/drawing/2014/main" val="1249057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Service Population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 – 27,502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TD Population – 16,282 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198443646"/>
                  </a:ext>
                </a:extLst>
              </a:tr>
              <a:tr h="898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is Service Provided (taxi, bus, </a:t>
                      </a:r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Paratransit Door to Door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585888383"/>
                  </a:ext>
                </a:extLst>
              </a:tr>
              <a:tr h="851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Often is Service Provided (Frequency)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 – Saturday 4:00 am – 8:00 pm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1582478283"/>
                  </a:ext>
                </a:extLst>
              </a:tr>
              <a:tr h="851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Distance covered (one mile, five miles, </a:t>
                      </a:r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ctr" defTabSz="9666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Trip Length – 11.61 miles</a:t>
                      </a: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4063814130"/>
                  </a:ext>
                </a:extLst>
              </a:tr>
              <a:tr h="82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is Service Accessed</a:t>
                      </a:r>
                    </a:p>
                    <a:p>
                      <a:pPr marL="0" marR="0" lvl="0" indent="0" algn="ctr" defTabSz="9666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Reservations through toll free number – Application qualification process</a:t>
                      </a: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3945462259"/>
                  </a:ext>
                </a:extLst>
              </a:tr>
              <a:tr h="964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are the Service Costs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 $45.67; Wheelchair $78.29; Stretcher $163.10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Copay $1.00 in county, $3.00 - $10.00 out of county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358457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-9095"/>
            <a:ext cx="9313862" cy="1247775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Desoto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966612" lvl="2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F6341F-28EE-40CF-81BD-4645FBE0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70166"/>
              </p:ext>
            </p:extLst>
          </p:nvPr>
        </p:nvGraphicFramePr>
        <p:xfrm>
          <a:off x="1781605" y="1601788"/>
          <a:ext cx="6400799" cy="4805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799">
                  <a:extLst>
                    <a:ext uri="{9D8B030D-6E8A-4147-A177-3AD203B41FA5}">
                      <a16:colId xmlns:a16="http://schemas.microsoft.com/office/drawing/2014/main" val="180294859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Problems/Challenges with Providing or Accessing Services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Have been overspending TD funds, and 5311 funds have to be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matched by soft match, which has been an issue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1042398394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Barriers Serving Individuals with Intellectual or Developmental Disabilities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Fragmented system with Medicaid HMO provided by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contracted providers outside of CTC system 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611833322"/>
                  </a:ext>
                </a:extLst>
              </a:tr>
              <a:tr h="11564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Solutions to Barriers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Dismantle fragmented Medicaid HMO brokerage model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2179201802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Successes (What Worked and Why)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Improvements in service quality 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3914909033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Notes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 will eventually be incorporated with HHO system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38859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-9095"/>
            <a:ext cx="9313862" cy="12477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System Operating Model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Alachua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FULL SERVICE</a:t>
            </a:r>
          </a:p>
          <a:p>
            <a:pPr lvl="1" algn="just"/>
            <a:r>
              <a:rPr lang="en-US" sz="2400" dirty="0">
                <a:latin typeface="Calibri" panose="020F0502020204030204" pitchFamily="34" charset="0"/>
              </a:rPr>
              <a:t>MV Transportation – 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Reservations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Scheduling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Eligibility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Transportation delivery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Administrative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Maintenance</a:t>
            </a:r>
          </a:p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966612" lvl="2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FDOT </a:t>
            </a:r>
            <a:r>
              <a:rPr lang="en-US" b="0" dirty="0">
                <a:latin typeface="Calibri" panose="020F0502020204030204" pitchFamily="34" charset="0"/>
              </a:rPr>
              <a:t>Bus Transit System Safety, Security and Maintenance Review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Partnership with City of Gainesville 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Grant Vehicles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5310 and 5311 Operating Grants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FDOT / CUTR/ FSU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Trapeze TEAM Maintenance Tracking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Staff monitoring 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Strict compliance with 14-90</a:t>
            </a:r>
          </a:p>
        </p:txBody>
      </p:sp>
    </p:spTree>
    <p:extLst>
      <p:ext uri="{BB962C8B-B14F-4D97-AF65-F5344CB8AC3E}">
        <p14:creationId xmlns:p14="http://schemas.microsoft.com/office/powerpoint/2010/main" val="25335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Agency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200" i="1" dirty="0">
                <a:latin typeface="Calibri" panose="020F0502020204030204" pitchFamily="34" charset="0"/>
              </a:rPr>
              <a:t>NORTH CENTRAL FLORIDA REGIONAL PLANNING COUNCIL</a:t>
            </a:r>
          </a:p>
          <a:p>
            <a:pPr algn="just"/>
            <a:endParaRPr lang="en-US" sz="3200" i="1" dirty="0">
              <a:latin typeface="Calibri" panose="020F0502020204030204" pitchFamily="34" charset="0"/>
            </a:endParaRP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Lynn Godfrey, staff</a:t>
            </a:r>
          </a:p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algn="just"/>
            <a:r>
              <a:rPr lang="en-US" sz="3200" i="1" dirty="0">
                <a:latin typeface="Calibri" panose="020F0502020204030204" pitchFamily="34" charset="0"/>
              </a:rPr>
              <a:t>CITY OF GANESVILLE REGIONAL TRANSIT SYSTEM (RTS)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5310 Grant Vehicles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5311 Funding 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ADA Funding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Millie Crawford, staff</a:t>
            </a:r>
          </a:p>
          <a:p>
            <a:pPr lvl="1" algn="just"/>
            <a:endParaRPr lang="en-US" sz="28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Elected Officials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Local Coordinating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35517" y="1761197"/>
            <a:ext cx="5644662" cy="59004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76816" y="2190949"/>
            <a:ext cx="5644659" cy="466938"/>
          </a:xfrm>
        </p:spPr>
        <p:txBody>
          <a:bodyPr/>
          <a:lstStyle/>
          <a:p>
            <a:pPr algn="ctr"/>
            <a:r>
              <a:rPr lang="en-US" sz="2400" dirty="0"/>
              <a:t>Adrian Hayes-Santos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08992" y="3038785"/>
            <a:ext cx="5644662" cy="466938"/>
          </a:xfrm>
        </p:spPr>
        <p:txBody>
          <a:bodyPr/>
          <a:lstStyle/>
          <a:p>
            <a:pPr algn="ctr"/>
            <a:r>
              <a:rPr lang="en-US" sz="2400" dirty="0"/>
              <a:t>Chair, Local Coordinating Board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69539" y="3660263"/>
            <a:ext cx="5644659" cy="1501067"/>
          </a:xfrm>
        </p:spPr>
        <p:txBody>
          <a:bodyPr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                            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38D58-9589-45A7-912F-C663C761A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15" y="4104155"/>
            <a:ext cx="3582216" cy="9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Alachua County Funding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 fontScale="85000" lnSpcReduction="20000"/>
          </a:bodyPr>
          <a:lstStyle/>
          <a:p>
            <a:pPr lvl="1" algn="just"/>
            <a:endParaRPr lang="en-US" sz="2800" dirty="0">
              <a:latin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City of Gainesville RTS – ADA service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5310, 5311 – via City of Gainesville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Transportation Disadvantaged (TD)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Santa Fe College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CTD Mobility Enhancement Grant (MEG)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MTM – Medicaid Broker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Elder Care Services – Gainesville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Alachua County Emergency Operations Center</a:t>
            </a:r>
          </a:p>
          <a:p>
            <a:pPr algn="just"/>
            <a:r>
              <a:rPr lang="en-US" sz="3200" dirty="0">
                <a:latin typeface="Calibri" panose="020F0502020204030204" pitchFamily="34" charset="0"/>
              </a:rPr>
              <a:t>Alachua County “Foster Grandparents”</a:t>
            </a:r>
          </a:p>
          <a:p>
            <a:pPr marL="483306" lvl="1" indent="0" algn="just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3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MV Florida Presence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414766" y="1577339"/>
            <a:ext cx="46713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-9095"/>
            <a:ext cx="9313862" cy="12477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Operating Statistics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Alachua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966612" lvl="2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5B9C9A-1D39-41CA-9A56-5F9894BF2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95125"/>
              </p:ext>
            </p:extLst>
          </p:nvPr>
        </p:nvGraphicFramePr>
        <p:xfrm>
          <a:off x="1846498" y="1601788"/>
          <a:ext cx="6341807" cy="510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1807">
                  <a:extLst>
                    <a:ext uri="{9D8B030D-6E8A-4147-A177-3AD203B41FA5}">
                      <a16:colId xmlns:a16="http://schemas.microsoft.com/office/drawing/2014/main" val="1249057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Service Population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 – 259,964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TD Population – 105,236 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198443646"/>
                  </a:ext>
                </a:extLst>
              </a:tr>
              <a:tr h="898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is Service Provided (taxi, bus, </a:t>
                      </a:r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Paratransit Door to Door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585888383"/>
                  </a:ext>
                </a:extLst>
              </a:tr>
              <a:tr h="851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Often is Service Provided (Frequency)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 – Saturday 4:00 am – 9:00 pm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 9:00 am – 5:00 pm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1582478283"/>
                  </a:ext>
                </a:extLst>
              </a:tr>
              <a:tr h="340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Distance covered (one mile, five miles, </a:t>
                      </a:r>
                      <a:r>
                        <a:rPr lang="en-US" sz="16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Trip Length – 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12.35 miles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4063814130"/>
                  </a:ext>
                </a:extLst>
              </a:tr>
              <a:tr h="82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is Service Accessed</a:t>
                      </a:r>
                    </a:p>
                    <a:p>
                      <a:pPr marL="0" marR="0" lvl="0" indent="0" algn="ctr" defTabSz="9666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Reservations through toll free number – Application qualification process</a:t>
                      </a:r>
                    </a:p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3945462259"/>
                  </a:ext>
                </a:extLst>
              </a:tr>
              <a:tr h="964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are the Service Costs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 Ambulatory $34.05; Wheelchair $58.35; Stretcher $121.55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Copay ADA $3.00 , TD $2.00, Dialysis $2.00</a:t>
                      </a:r>
                    </a:p>
                  </a:txBody>
                  <a:tcPr marL="4730" marR="4730" marT="4730" marB="45408" anchor="ctr"/>
                </a:tc>
                <a:extLst>
                  <a:ext uri="{0D108BD9-81ED-4DB2-BD59-A6C34878D82A}">
                    <a16:rowId xmlns:a16="http://schemas.microsoft.com/office/drawing/2014/main" val="358457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-9095"/>
            <a:ext cx="9313862" cy="1247775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Alachua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966612" lvl="2" indent="0" algn="just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F6341F-28EE-40CF-81BD-4645FBE0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15157"/>
              </p:ext>
            </p:extLst>
          </p:nvPr>
        </p:nvGraphicFramePr>
        <p:xfrm>
          <a:off x="1781605" y="1601788"/>
          <a:ext cx="6400799" cy="4787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799">
                  <a:extLst>
                    <a:ext uri="{9D8B030D-6E8A-4147-A177-3AD203B41FA5}">
                      <a16:colId xmlns:a16="http://schemas.microsoft.com/office/drawing/2014/main" val="180294859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Problems/Challenges with Providing or Accessing Services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Fragmented system with Medicaid HMO provided by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contracted providers outside of CTC system 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1042398394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Barriers Serving Individuals with Intellectual or Developmental Disabilities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Discontinued relationship with APD several years ago. Several APD clients being sponsored by TD and ADA transportation 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611833322"/>
                  </a:ext>
                </a:extLst>
              </a:tr>
              <a:tr h="1120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Solutions to Barriers</a:t>
                      </a:r>
                    </a:p>
                    <a:p>
                      <a:pPr marL="0" marR="0" lvl="0" indent="0" algn="ctr" defTabSz="9666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Dismantle fragmented Medicaid HMO brokerage model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Simplify APD administrative requirements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2179201802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Successes (What Worked and Why)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CTC since 2003, great relationship with partners, shareholders and passengers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3914909033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Notes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CTD Safety Award 2015</a:t>
                      </a:r>
                    </a:p>
                  </a:txBody>
                  <a:tcPr marL="4763" marR="4763" marT="4763" anchor="ctr"/>
                </a:tc>
                <a:extLst>
                  <a:ext uri="{0D108BD9-81ED-4DB2-BD59-A6C34878D82A}">
                    <a16:rowId xmlns:a16="http://schemas.microsoft.com/office/drawing/2014/main" val="38859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Dedication to Safe, Quality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2548328"/>
            <a:ext cx="24384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63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MV Presence in Florida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725" y="1595896"/>
            <a:ext cx="90090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Alachua County CTC since 2003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LYNX Orlando since 2002 - Paratransit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Palm Beach County – Paratransit provider 2005-12 /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Martin County - Fixed Route and Paratransit Provider 2011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JTA Jacksonville – Paratransit Provider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St. Lucie- Medicaid HMO and limited County service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Hialeah/ Miami Lakes – Fixed Route – 2010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Collier County - Paratransit Provider –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Hardee Highlands Okeechobee CTC – November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Desoto CTC – January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Partnership with CTD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725" y="1595896"/>
            <a:ext cx="9009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200" dirty="0">
                <a:latin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CTC for Alachua County since 2003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CTC for Hardee Highlands Okeechobee since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CTC for Desoto since 2106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Medicaid STP Provider – Several counties during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Annual Conference Sponsor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</a:rPr>
              <a:t>TD Day Sponsor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7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System Operating Model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Hardee Highlands Okeechobee DeSoto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FULL BROKERAGE</a:t>
            </a:r>
          </a:p>
          <a:p>
            <a:pPr lvl="1" algn="just"/>
            <a:r>
              <a:rPr lang="en-US" sz="2400" dirty="0">
                <a:latin typeface="Calibri" panose="020F0502020204030204" pitchFamily="34" charset="0"/>
              </a:rPr>
              <a:t>MV – Reservations, Scheduling, Administrative</a:t>
            </a:r>
          </a:p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Positive Medical Transport – HHO </a:t>
            </a:r>
          </a:p>
          <a:p>
            <a:pPr lvl="3" algn="just"/>
            <a:r>
              <a:rPr lang="en-US" sz="2400" dirty="0">
                <a:latin typeface="Calibri" panose="020F0502020204030204" pitchFamily="34" charset="0"/>
              </a:rPr>
              <a:t>Robert Layne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Safety Transportation – HHO, Desoto</a:t>
            </a:r>
          </a:p>
          <a:p>
            <a:pPr lvl="3" algn="just"/>
            <a:r>
              <a:rPr lang="en-US" sz="2400" dirty="0">
                <a:latin typeface="Calibri" panose="020F0502020204030204" pitchFamily="34" charset="0"/>
              </a:rPr>
              <a:t>Crystal Oliveros</a:t>
            </a:r>
          </a:p>
          <a:p>
            <a:pPr lvl="2" algn="just"/>
            <a:r>
              <a:rPr lang="en-US" sz="2400" dirty="0">
                <a:latin typeface="Calibri" panose="020F0502020204030204" pitchFamily="34" charset="0"/>
              </a:rPr>
              <a:t>JJ Transport – Desoto</a:t>
            </a:r>
          </a:p>
          <a:p>
            <a:pPr lvl="3" algn="just"/>
            <a:r>
              <a:rPr lang="en-US" sz="2400" dirty="0" err="1">
                <a:latin typeface="Calibri" panose="020F0502020204030204" pitchFamily="34" charset="0"/>
              </a:rPr>
              <a:t>Madelon</a:t>
            </a:r>
            <a:r>
              <a:rPr lang="en-US" sz="2400" dirty="0">
                <a:latin typeface="Calibri" panose="020F0502020204030204" pitchFamily="34" charset="0"/>
              </a:rPr>
              <a:t> Mansfield</a:t>
            </a:r>
          </a:p>
        </p:txBody>
      </p:sp>
    </p:spTree>
    <p:extLst>
      <p:ext uri="{BB962C8B-B14F-4D97-AF65-F5344CB8AC3E}">
        <p14:creationId xmlns:p14="http://schemas.microsoft.com/office/powerpoint/2010/main" val="1402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Elected Officials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Local Coordinating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35517" y="1761197"/>
            <a:ext cx="5644662" cy="59004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35520" y="1691295"/>
            <a:ext cx="5644659" cy="1064259"/>
          </a:xfrm>
        </p:spPr>
        <p:txBody>
          <a:bodyPr/>
          <a:lstStyle/>
          <a:p>
            <a:pPr algn="ctr"/>
            <a:r>
              <a:rPr lang="en-US" sz="2400" dirty="0"/>
              <a:t>Hardee County </a:t>
            </a:r>
            <a:endParaRPr lang="en-US" sz="1050" dirty="0"/>
          </a:p>
          <a:p>
            <a:pPr algn="ctr"/>
            <a:r>
              <a:rPr lang="en-US" sz="2400" dirty="0"/>
              <a:t>County Commissioner Russell </a:t>
            </a:r>
            <a:r>
              <a:rPr lang="en-US" sz="2400" dirty="0" err="1"/>
              <a:t>Melendy</a:t>
            </a:r>
            <a:r>
              <a:rPr lang="en-US" sz="2400" dirty="0"/>
              <a:t> </a:t>
            </a:r>
          </a:p>
          <a:p>
            <a:r>
              <a:rPr lang="en-US" dirty="0"/>
              <a:t> </a:t>
            </a:r>
          </a:p>
          <a:p>
            <a:pPr algn="ctr"/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08992" y="3038785"/>
            <a:ext cx="5644662" cy="910136"/>
          </a:xfrm>
        </p:spPr>
        <p:txBody>
          <a:bodyPr/>
          <a:lstStyle/>
          <a:p>
            <a:pPr algn="ctr"/>
            <a:r>
              <a:rPr lang="en-US" sz="2400" dirty="0"/>
              <a:t>Highlands County</a:t>
            </a:r>
          </a:p>
          <a:p>
            <a:pPr algn="ctr"/>
            <a:r>
              <a:rPr lang="en-US" sz="2400" dirty="0"/>
              <a:t>County Commissioner  Don Elwell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13367" y="3652069"/>
            <a:ext cx="5644659" cy="4160257"/>
          </a:xfrm>
        </p:spPr>
        <p:txBody>
          <a:bodyPr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                                 Okeechobee County</a:t>
            </a:r>
          </a:p>
          <a:p>
            <a:pPr algn="ctr"/>
            <a:r>
              <a:rPr lang="en-US" sz="2400" dirty="0"/>
              <a:t>              Vacant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DeSoto County</a:t>
            </a:r>
          </a:p>
          <a:p>
            <a:pPr algn="ctr"/>
            <a:r>
              <a:rPr lang="en-US" sz="2400" dirty="0"/>
              <a:t>County Commissioner Tony Hill</a:t>
            </a:r>
          </a:p>
          <a:p>
            <a:pPr algn="ctr"/>
            <a:endParaRPr lang="en-US" sz="2400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779" y="1707804"/>
            <a:ext cx="104775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50" y="2892469"/>
            <a:ext cx="1047750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00" y="4280620"/>
            <a:ext cx="4230021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87A83A-F9B0-4859-84F8-410C0C5E5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92" y="5681377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Agency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200" i="1" dirty="0">
                <a:latin typeface="Calibri" panose="020F0502020204030204" pitchFamily="34" charset="0"/>
              </a:rPr>
              <a:t>CENTRAL FLORIDA REGIONAL PLANNING COUNCIL</a:t>
            </a:r>
          </a:p>
          <a:p>
            <a:pPr algn="just"/>
            <a:endParaRPr lang="en-US" sz="3200" i="1" dirty="0">
              <a:latin typeface="Calibri" panose="020F0502020204030204" pitchFamily="34" charset="0"/>
            </a:endParaRPr>
          </a:p>
          <a:p>
            <a:pPr algn="just"/>
            <a:endParaRPr lang="en-US" sz="3200" i="1" dirty="0">
              <a:latin typeface="Calibri" panose="020F0502020204030204" pitchFamily="34" charset="0"/>
            </a:endParaRPr>
          </a:p>
          <a:p>
            <a:pPr algn="just"/>
            <a:r>
              <a:rPr lang="en-US" sz="3200" i="1" dirty="0">
                <a:latin typeface="Calibri" panose="020F0502020204030204" pitchFamily="34" charset="0"/>
              </a:rPr>
              <a:t>Hardee Highlands Okeechobee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5310 AND 5311 Funding 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5310 Grant Vehicles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Pat Steed, E.D., Ken Harley staff</a:t>
            </a:r>
          </a:p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algn="just"/>
            <a:endParaRPr lang="en-US" sz="3200" i="1" u="sng" dirty="0">
              <a:latin typeface="Calibri" panose="020F0502020204030204" pitchFamily="34" charset="0"/>
            </a:endParaRPr>
          </a:p>
          <a:p>
            <a:pPr algn="just"/>
            <a:r>
              <a:rPr lang="en-US" sz="3200" i="1" dirty="0">
                <a:latin typeface="Calibri" panose="020F0502020204030204" pitchFamily="34" charset="0"/>
              </a:rPr>
              <a:t>Desoto County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5310 Grant Vehicles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5311 Funding </a:t>
            </a:r>
          </a:p>
          <a:p>
            <a:pPr lvl="1" algn="just"/>
            <a:r>
              <a:rPr lang="en-US" sz="2800" dirty="0">
                <a:latin typeface="Calibri" panose="020F0502020204030204" pitchFamily="34" charset="0"/>
              </a:rPr>
              <a:t>Marcia </a:t>
            </a:r>
            <a:r>
              <a:rPr lang="en-US" sz="2800" dirty="0" err="1">
                <a:latin typeface="Calibri" panose="020F0502020204030204" pitchFamily="34" charset="0"/>
              </a:rPr>
              <a:t>Staszko</a:t>
            </a:r>
            <a:r>
              <a:rPr lang="en-US" sz="2800" dirty="0">
                <a:latin typeface="Calibri" panose="020F0502020204030204" pitchFamily="34" charset="0"/>
              </a:rPr>
              <a:t>, staff</a:t>
            </a:r>
          </a:p>
          <a:p>
            <a:pPr lvl="1" algn="just"/>
            <a:endParaRPr lang="en-US" sz="28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09" y="3522046"/>
            <a:ext cx="201473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Facility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2900" i="1" u="sng" dirty="0">
                <a:latin typeface="Calibri" panose="020F0502020204030204" pitchFamily="34" charset="0"/>
              </a:rPr>
              <a:t>Hardee County 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Nu Hope Elder Care Services of Hardee County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Sunrise Community of Hardee County (Coordination Contract)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Fresenius Dialysis of Hardee </a:t>
            </a:r>
          </a:p>
          <a:p>
            <a:pPr marL="483306" lvl="1" indent="0" algn="just">
              <a:buNone/>
            </a:pPr>
            <a:endParaRPr lang="en-US" sz="29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endParaRPr lang="en-US" sz="2900" dirty="0">
              <a:latin typeface="Calibri" panose="020F0502020204030204" pitchFamily="34" charset="0"/>
            </a:endParaRPr>
          </a:p>
          <a:p>
            <a:pPr algn="just"/>
            <a:r>
              <a:rPr lang="en-US" sz="2900" i="1" u="sng" dirty="0">
                <a:latin typeface="Calibri" panose="020F0502020204030204" pitchFamily="34" charset="0"/>
              </a:rPr>
              <a:t>Highlands County 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Nu Hope Elder Care Services of Highlands County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Change of Pace (Alzheimer’s Day Program)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Ridge Area ARC (Coordination Contract)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New Concepts by Visions (Coordination Contract)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Fresenius Dialysis of Highlands (2-Centers in Sebring)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Highlands Dialysis Sebring (ARA Dialysis)</a:t>
            </a:r>
          </a:p>
          <a:p>
            <a:pPr marL="483306" lvl="1" indent="0" algn="just">
              <a:buNone/>
            </a:pPr>
            <a:endParaRPr lang="en-US" sz="29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endParaRPr lang="en-US" sz="29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900" dirty="0">
                <a:latin typeface="Calibri" panose="020F0502020204030204" pitchFamily="34" charset="0"/>
              </a:rPr>
              <a:t>•     </a:t>
            </a:r>
            <a:r>
              <a:rPr lang="en-US" sz="2900" i="1" u="sng" dirty="0">
                <a:latin typeface="Calibri" panose="020F0502020204030204" pitchFamily="34" charset="0"/>
              </a:rPr>
              <a:t>Okeechobee County 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Okeechobee Senior Services</a:t>
            </a:r>
          </a:p>
          <a:p>
            <a:pPr lvl="1" algn="just"/>
            <a:r>
              <a:rPr lang="en-US" sz="2900" dirty="0">
                <a:latin typeface="Calibri" panose="020F0502020204030204" pitchFamily="34" charset="0"/>
              </a:rPr>
              <a:t>Big Lake Kidney Center (ARA Dialysis)</a:t>
            </a:r>
          </a:p>
          <a:p>
            <a:pPr marL="483306" lvl="1" indent="0" algn="just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6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Funding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" y="1601788"/>
            <a:ext cx="8888792" cy="4895727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/>
              <a:t>DeSoto - CTD, 5311, Local Match, Vocational Rehab</a:t>
            </a:r>
          </a:p>
          <a:p>
            <a:endParaRPr lang="en-US" sz="8600" dirty="0"/>
          </a:p>
          <a:p>
            <a:r>
              <a:rPr lang="en-US" sz="8600" dirty="0"/>
              <a:t>Hardee - CTD, 5310, 5311, Local Match, Nu Hope Elder Care Services, Vocational Rehab and MTM</a:t>
            </a:r>
          </a:p>
          <a:p>
            <a:endParaRPr lang="en-US" sz="8600" dirty="0"/>
          </a:p>
          <a:p>
            <a:r>
              <a:rPr lang="en-US" sz="8600" dirty="0"/>
              <a:t>Highlands - CTD, 5310, 5311, Local Match, Nu Hope, Vocational Rehab, MTM – APD Clients through TDTF</a:t>
            </a:r>
          </a:p>
          <a:p>
            <a:endParaRPr lang="en-US" sz="8600" dirty="0"/>
          </a:p>
          <a:p>
            <a:r>
              <a:rPr lang="en-US" sz="8600" dirty="0"/>
              <a:t>Okeechobee - CTD, 5310,5311, Local Match, OSS (Okeechobee Senior Services) and Vocational Rehab</a:t>
            </a:r>
          </a:p>
          <a:p>
            <a:pPr marL="0" indent="0">
              <a:buNone/>
            </a:pPr>
            <a:r>
              <a:rPr lang="en-US" sz="8600" dirty="0"/>
              <a:t> </a:t>
            </a:r>
          </a:p>
          <a:p>
            <a:pPr lvl="1" algn="just"/>
            <a:endParaRPr lang="en-US" sz="28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pPr marL="483306" lvl="1" indent="0" algn="just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rview_Final">
  <a:themeElements>
    <a:clrScheme name="Custom 1">
      <a:dk1>
        <a:srgbClr val="000000"/>
      </a:dk1>
      <a:lt1>
        <a:srgbClr val="FFFFFF"/>
      </a:lt1>
      <a:dk2>
        <a:srgbClr val="002463"/>
      </a:dk2>
      <a:lt2>
        <a:srgbClr val="FFFFFF"/>
      </a:lt2>
      <a:accent1>
        <a:srgbClr val="6D9F3B"/>
      </a:accent1>
      <a:accent2>
        <a:srgbClr val="1D4575"/>
      </a:accent2>
      <a:accent3>
        <a:srgbClr val="7F7F7F"/>
      </a:accent3>
      <a:accent4>
        <a:srgbClr val="D1DAEF"/>
      </a:accent4>
      <a:accent5>
        <a:srgbClr val="5B7CC6"/>
      </a:accent5>
      <a:accent6>
        <a:srgbClr val="D6B168"/>
      </a:accent6>
      <a:hlink>
        <a:srgbClr val="5B7CC6"/>
      </a:hlink>
      <a:folHlink>
        <a:srgbClr val="6D9F3B"/>
      </a:folHlink>
    </a:clrScheme>
    <a:fontScheme name="MV Template">
      <a:majorFont>
        <a:latin typeface="Arial Narrow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Custom 1">
      <a:dk1>
        <a:srgbClr val="000000"/>
      </a:dk1>
      <a:lt1>
        <a:srgbClr val="FFFFFF"/>
      </a:lt1>
      <a:dk2>
        <a:srgbClr val="002463"/>
      </a:dk2>
      <a:lt2>
        <a:srgbClr val="FFFFFF"/>
      </a:lt2>
      <a:accent1>
        <a:srgbClr val="6D9F3B"/>
      </a:accent1>
      <a:accent2>
        <a:srgbClr val="1D4575"/>
      </a:accent2>
      <a:accent3>
        <a:srgbClr val="7F7F7F"/>
      </a:accent3>
      <a:accent4>
        <a:srgbClr val="D1DAEF"/>
      </a:accent4>
      <a:accent5>
        <a:srgbClr val="5B7CC6"/>
      </a:accent5>
      <a:accent6>
        <a:srgbClr val="D6B168"/>
      </a:accent6>
      <a:hlink>
        <a:srgbClr val="5B7CC6"/>
      </a:hlink>
      <a:folHlink>
        <a:srgbClr val="6D9F3B"/>
      </a:folHlink>
    </a:clrScheme>
    <a:fontScheme name="Custom 1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interview_Final</Template>
  <TotalTime>4980</TotalTime>
  <Words>1186</Words>
  <Application>Microsoft Office PowerPoint</Application>
  <PresentationFormat>Custom</PresentationFormat>
  <Paragraphs>279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Garamond</vt:lpstr>
      <vt:lpstr>interview_Final</vt:lpstr>
      <vt:lpstr>Green Theme</vt:lpstr>
      <vt:lpstr>Partnership  SAFETY INNOVATION</vt:lpstr>
      <vt:lpstr>MV Florida Presence</vt:lpstr>
      <vt:lpstr>MV Presence in Florida</vt:lpstr>
      <vt:lpstr>Partnership with CTD</vt:lpstr>
      <vt:lpstr>System Operating Model Hardee Highlands Okeechobee DeSoto</vt:lpstr>
      <vt:lpstr>Elected Officials  Local Coordinating Board</vt:lpstr>
      <vt:lpstr>Agency Partners</vt:lpstr>
      <vt:lpstr>Facility Partners</vt:lpstr>
      <vt:lpstr>Funding Streams</vt:lpstr>
      <vt:lpstr>FDOT Bus Transit System Safety, Security and Maintenance Review </vt:lpstr>
      <vt:lpstr>Operating Statistics Hardee Highlands Okeechobee Counties</vt:lpstr>
      <vt:lpstr> Hardee Highlands Okeechobee Counties</vt:lpstr>
      <vt:lpstr>Operating Statistics Desoto County</vt:lpstr>
      <vt:lpstr> Desoto County</vt:lpstr>
      <vt:lpstr>System Operating Model Alachua County</vt:lpstr>
      <vt:lpstr>FDOT Bus Transit System Safety, Security and Maintenance Review </vt:lpstr>
      <vt:lpstr>Agency Partners</vt:lpstr>
      <vt:lpstr>Elected Officials  Local Coordinating Board</vt:lpstr>
      <vt:lpstr>Alachua County Funding Streams</vt:lpstr>
      <vt:lpstr>Operating Statistics Alachua County</vt:lpstr>
      <vt:lpstr> Alachua County</vt:lpstr>
      <vt:lpstr>Dedication to Safe, Quality Transportation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Efficiency Excellence</dc:title>
  <dc:creator>Amy Barry</dc:creator>
  <cp:lastModifiedBy>Grendy Henry</cp:lastModifiedBy>
  <cp:revision>149</cp:revision>
  <cp:lastPrinted>2013-10-10T19:00:30Z</cp:lastPrinted>
  <dcterms:created xsi:type="dcterms:W3CDTF">2015-06-17T16:44:16Z</dcterms:created>
  <dcterms:modified xsi:type="dcterms:W3CDTF">2017-08-01T17:25:40Z</dcterms:modified>
</cp:coreProperties>
</file>